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7" r:id="rId5"/>
    <p:sldId id="268" r:id="rId6"/>
    <p:sldId id="262" r:id="rId7"/>
    <p:sldId id="272" r:id="rId8"/>
    <p:sldId id="274" r:id="rId9"/>
    <p:sldId id="269" r:id="rId10"/>
    <p:sldId id="263" r:id="rId11"/>
    <p:sldId id="264" r:id="rId12"/>
    <p:sldId id="275" r:id="rId13"/>
    <p:sldId id="276" r:id="rId14"/>
    <p:sldId id="273" r:id="rId15"/>
    <p:sldId id="278" r:id="rId16"/>
    <p:sldId id="277" r:id="rId17"/>
    <p:sldId id="265" r:id="rId18"/>
    <p:sldId id="266" r:id="rId19"/>
    <p:sldId id="279" r:id="rId20"/>
    <p:sldId id="2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405" autoAdjust="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8F5C96-4EF0-4BD4-9907-8EEDC8E820A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339278F7-B43A-423B-84E0-728531C00FA7}">
      <dgm:prSet phldrT="[Tex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1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1..Identification of the marketing decision problem (MDP)</a:t>
          </a:r>
        </a:p>
      </dgm:t>
    </dgm:pt>
    <dgm:pt modelId="{95E60280-F650-4EBF-BCD4-FCEEFDEC2836}" type="parTrans" cxnId="{CCCCDBCF-4AFC-4066-9FD5-99114545ADB5}">
      <dgm:prSet/>
      <dgm:spPr/>
      <dgm:t>
        <a:bodyPr/>
        <a:lstStyle/>
        <a:p>
          <a:endParaRPr lang="en-AU"/>
        </a:p>
      </dgm:t>
    </dgm:pt>
    <dgm:pt modelId="{BF051645-A3E8-4C4D-9904-157045122781}" type="sibTrans" cxnId="{CCCCDBCF-4AFC-4066-9FD5-99114545ADB5}">
      <dgm:prSet/>
      <dgm:spPr>
        <a:ln>
          <a:headEnd type="arrow"/>
          <a:tailEnd type="none"/>
        </a:ln>
      </dgm:spPr>
      <dgm:t>
        <a:bodyPr/>
        <a:lstStyle/>
        <a:p>
          <a:endParaRPr lang="en-AU"/>
        </a:p>
      </dgm:t>
    </dgm:pt>
    <dgm:pt modelId="{F4786128-AB51-4782-964C-9DB6B3B84F6E}">
      <dgm:prSet phldrT="[Tex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1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 Interpretation and presentation of the findings</a:t>
          </a:r>
        </a:p>
      </dgm:t>
    </dgm:pt>
    <dgm:pt modelId="{C22E1A90-7775-4774-8B5D-7CC66A1783FE}" type="parTrans" cxnId="{2FFE33A5-AFB4-4DAB-99EE-89052F43917E}">
      <dgm:prSet/>
      <dgm:spPr/>
      <dgm:t>
        <a:bodyPr/>
        <a:lstStyle/>
        <a:p>
          <a:endParaRPr lang="en-AU"/>
        </a:p>
      </dgm:t>
    </dgm:pt>
    <dgm:pt modelId="{B7EFC388-985E-4E5F-A0FC-E49BD4A0EEAF}" type="sibTrans" cxnId="{2FFE33A5-AFB4-4DAB-99EE-89052F43917E}">
      <dgm:prSet/>
      <dgm:spPr>
        <a:ln>
          <a:headEnd type="arrow"/>
          <a:tailEnd type="none"/>
        </a:ln>
      </dgm:spPr>
      <dgm:t>
        <a:bodyPr/>
        <a:lstStyle/>
        <a:p>
          <a:endParaRPr lang="en-AU"/>
        </a:p>
      </dgm:t>
    </dgm:pt>
    <dgm:pt modelId="{19654A14-B704-461E-A32A-9BD7B67EFFD6}">
      <dgm:prSet phldrT="[Tex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1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5. Data analysis</a:t>
          </a:r>
        </a:p>
      </dgm:t>
    </dgm:pt>
    <dgm:pt modelId="{30E34C64-BDCD-431D-ABD4-8FF5183C6017}" type="parTrans" cxnId="{7F52969F-3B3D-4F00-B736-BDE682725CAC}">
      <dgm:prSet/>
      <dgm:spPr/>
      <dgm:t>
        <a:bodyPr/>
        <a:lstStyle/>
        <a:p>
          <a:endParaRPr lang="en-AU"/>
        </a:p>
      </dgm:t>
    </dgm:pt>
    <dgm:pt modelId="{A556B2F5-1D89-428A-A9AB-E705B5B3B829}" type="sibTrans" cxnId="{7F52969F-3B3D-4F00-B736-BDE682725CAC}">
      <dgm:prSet/>
      <dgm:spPr>
        <a:ln>
          <a:headEnd type="arrow"/>
          <a:tailEnd type="none"/>
        </a:ln>
      </dgm:spPr>
      <dgm:t>
        <a:bodyPr/>
        <a:lstStyle/>
        <a:p>
          <a:endParaRPr lang="en-AU"/>
        </a:p>
      </dgm:t>
    </dgm:pt>
    <dgm:pt modelId="{6F1CC1E7-638B-4F15-BE27-FDCD18D96E06}">
      <dgm:prSet phldrT="[Tex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1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 Data collection</a:t>
          </a:r>
        </a:p>
      </dgm:t>
    </dgm:pt>
    <dgm:pt modelId="{7DCEDC5E-6B5E-4FB2-91F3-69FB96D166EA}" type="parTrans" cxnId="{F5B8CF83-DBF8-46B6-AB21-21B4E5461E25}">
      <dgm:prSet/>
      <dgm:spPr/>
      <dgm:t>
        <a:bodyPr/>
        <a:lstStyle/>
        <a:p>
          <a:endParaRPr lang="en-AU"/>
        </a:p>
      </dgm:t>
    </dgm:pt>
    <dgm:pt modelId="{98ECDF91-C3CD-4F0A-9974-22B8D41485A4}" type="sibTrans" cxnId="{F5B8CF83-DBF8-46B6-AB21-21B4E5461E25}">
      <dgm:prSet/>
      <dgm:spPr>
        <a:ln>
          <a:headEnd type="arrow"/>
          <a:tailEnd type="none"/>
        </a:ln>
      </dgm:spPr>
      <dgm:t>
        <a:bodyPr/>
        <a:lstStyle/>
        <a:p>
          <a:endParaRPr lang="en-AU"/>
        </a:p>
      </dgm:t>
    </dgm:pt>
    <dgm:pt modelId="{667F7FFB-E512-46B6-8A5D-0B8163218258}">
      <dgm:prSet phldrT="[Tex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1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Research design</a:t>
          </a:r>
        </a:p>
      </dgm:t>
    </dgm:pt>
    <dgm:pt modelId="{F7913ED0-AF61-4AA1-A5E3-EE06F6453596}" type="parTrans" cxnId="{70F59625-054A-444B-9FFB-62F692F6E3E7}">
      <dgm:prSet/>
      <dgm:spPr/>
      <dgm:t>
        <a:bodyPr/>
        <a:lstStyle/>
        <a:p>
          <a:endParaRPr lang="en-AU"/>
        </a:p>
      </dgm:t>
    </dgm:pt>
    <dgm:pt modelId="{828A15C1-ECE9-4319-968A-3072CD370D50}" type="sibTrans" cxnId="{70F59625-054A-444B-9FFB-62F692F6E3E7}">
      <dgm:prSet/>
      <dgm:spPr>
        <a:ln>
          <a:headEnd type="arrow"/>
          <a:tailEnd type="none"/>
        </a:ln>
      </dgm:spPr>
      <dgm:t>
        <a:bodyPr/>
        <a:lstStyle/>
        <a:p>
          <a:endParaRPr lang="en-AU"/>
        </a:p>
      </dgm:t>
    </dgm:pt>
    <dgm:pt modelId="{E6BAEC35-5E22-436F-BC09-920F8BE3E975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AU" sz="11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Formulation of the marketing research question (MRQ)</a:t>
          </a:r>
        </a:p>
      </dgm:t>
    </dgm:pt>
    <dgm:pt modelId="{6A5CACDB-AC52-4242-92AA-36298609490C}" type="parTrans" cxnId="{F73E52D7-5817-4356-BF32-FA10CBCE0DC4}">
      <dgm:prSet/>
      <dgm:spPr/>
      <dgm:t>
        <a:bodyPr/>
        <a:lstStyle/>
        <a:p>
          <a:endParaRPr lang="en-AU"/>
        </a:p>
      </dgm:t>
    </dgm:pt>
    <dgm:pt modelId="{EF29BE80-89D6-4027-9BAC-2CBE7D3BC500}" type="sibTrans" cxnId="{F73E52D7-5817-4356-BF32-FA10CBCE0DC4}">
      <dgm:prSet/>
      <dgm:spPr>
        <a:ln>
          <a:headEnd type="arrow"/>
          <a:tailEnd type="none"/>
        </a:ln>
      </dgm:spPr>
      <dgm:t>
        <a:bodyPr/>
        <a:lstStyle/>
        <a:p>
          <a:endParaRPr lang="en-AU"/>
        </a:p>
      </dgm:t>
    </dgm:pt>
    <dgm:pt modelId="{0D2B8497-901B-403D-9714-8020722770B9}" type="pres">
      <dgm:prSet presAssocID="{298F5C96-4EF0-4BD4-9907-8EEDC8E820A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E1F7D601-5572-4556-A48F-E6336A55DE93}" type="pres">
      <dgm:prSet presAssocID="{339278F7-B43A-423B-84E0-728531C00FA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A457373-4B91-4B78-B6AA-AF0754574C7E}" type="pres">
      <dgm:prSet presAssocID="{339278F7-B43A-423B-84E0-728531C00FA7}" presName="spNode" presStyleCnt="0"/>
      <dgm:spPr/>
    </dgm:pt>
    <dgm:pt modelId="{08145339-DE4A-4B76-967D-B292DF779238}" type="pres">
      <dgm:prSet presAssocID="{BF051645-A3E8-4C4D-9904-157045122781}" presName="sibTrans" presStyleLbl="sibTrans1D1" presStyleIdx="0" presStyleCnt="6"/>
      <dgm:spPr/>
      <dgm:t>
        <a:bodyPr/>
        <a:lstStyle/>
        <a:p>
          <a:endParaRPr lang="en-AU"/>
        </a:p>
      </dgm:t>
    </dgm:pt>
    <dgm:pt modelId="{D5745AE1-6059-4836-9FA0-7D3E36751225}" type="pres">
      <dgm:prSet presAssocID="{F4786128-AB51-4782-964C-9DB6B3B84F6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DABA3AC-9641-483A-B25F-06B81532C4DE}" type="pres">
      <dgm:prSet presAssocID="{F4786128-AB51-4782-964C-9DB6B3B84F6E}" presName="spNode" presStyleCnt="0"/>
      <dgm:spPr/>
    </dgm:pt>
    <dgm:pt modelId="{A4895384-DBA4-4614-8FC0-85CCC5DCD7CC}" type="pres">
      <dgm:prSet presAssocID="{B7EFC388-985E-4E5F-A0FC-E49BD4A0EEAF}" presName="sibTrans" presStyleLbl="sibTrans1D1" presStyleIdx="1" presStyleCnt="6"/>
      <dgm:spPr/>
      <dgm:t>
        <a:bodyPr/>
        <a:lstStyle/>
        <a:p>
          <a:endParaRPr lang="en-AU"/>
        </a:p>
      </dgm:t>
    </dgm:pt>
    <dgm:pt modelId="{05F505DE-5C11-4CFC-BD39-4B186FC30408}" type="pres">
      <dgm:prSet presAssocID="{19654A14-B704-461E-A32A-9BD7B67EFFD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226E0C6-78F8-4365-A509-7A7811785C9F}" type="pres">
      <dgm:prSet presAssocID="{19654A14-B704-461E-A32A-9BD7B67EFFD6}" presName="spNode" presStyleCnt="0"/>
      <dgm:spPr/>
    </dgm:pt>
    <dgm:pt modelId="{5417C65D-EBB2-4C81-B32C-7ABCF3AA506B}" type="pres">
      <dgm:prSet presAssocID="{A556B2F5-1D89-428A-A9AB-E705B5B3B829}" presName="sibTrans" presStyleLbl="sibTrans1D1" presStyleIdx="2" presStyleCnt="6"/>
      <dgm:spPr/>
      <dgm:t>
        <a:bodyPr/>
        <a:lstStyle/>
        <a:p>
          <a:endParaRPr lang="en-AU"/>
        </a:p>
      </dgm:t>
    </dgm:pt>
    <dgm:pt modelId="{B7C1BC82-53E7-4A80-998D-DB8A9C77F354}" type="pres">
      <dgm:prSet presAssocID="{6F1CC1E7-638B-4F15-BE27-FDCD18D96E0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2B0FDFA-97E7-4077-AD0B-C9D354EFDF23}" type="pres">
      <dgm:prSet presAssocID="{6F1CC1E7-638B-4F15-BE27-FDCD18D96E06}" presName="spNode" presStyleCnt="0"/>
      <dgm:spPr/>
    </dgm:pt>
    <dgm:pt modelId="{45970C93-B11F-42F2-A4C6-D47FA7B5179A}" type="pres">
      <dgm:prSet presAssocID="{98ECDF91-C3CD-4F0A-9974-22B8D41485A4}" presName="sibTrans" presStyleLbl="sibTrans1D1" presStyleIdx="3" presStyleCnt="6"/>
      <dgm:spPr/>
      <dgm:t>
        <a:bodyPr/>
        <a:lstStyle/>
        <a:p>
          <a:endParaRPr lang="en-AU"/>
        </a:p>
      </dgm:t>
    </dgm:pt>
    <dgm:pt modelId="{A01E28A1-4A72-4D6F-93B0-7D6C22989CD1}" type="pres">
      <dgm:prSet presAssocID="{667F7FFB-E512-46B6-8A5D-0B816321825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5C512DA-27C3-4587-867F-D0AE1DAEF3AA}" type="pres">
      <dgm:prSet presAssocID="{667F7FFB-E512-46B6-8A5D-0B8163218258}" presName="spNode" presStyleCnt="0"/>
      <dgm:spPr/>
    </dgm:pt>
    <dgm:pt modelId="{68B7BB1B-BE20-4EBD-9433-D501B5DEF4EE}" type="pres">
      <dgm:prSet presAssocID="{828A15C1-ECE9-4319-968A-3072CD370D50}" presName="sibTrans" presStyleLbl="sibTrans1D1" presStyleIdx="4" presStyleCnt="6"/>
      <dgm:spPr/>
      <dgm:t>
        <a:bodyPr/>
        <a:lstStyle/>
        <a:p>
          <a:endParaRPr lang="en-AU"/>
        </a:p>
      </dgm:t>
    </dgm:pt>
    <dgm:pt modelId="{37A6C15E-BAF6-484B-94E5-E426C4E27479}" type="pres">
      <dgm:prSet presAssocID="{E6BAEC35-5E22-436F-BC09-920F8BE3E97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5991349-0944-4B16-A51B-06A9509D034C}" type="pres">
      <dgm:prSet presAssocID="{E6BAEC35-5E22-436F-BC09-920F8BE3E975}" presName="spNode" presStyleCnt="0"/>
      <dgm:spPr/>
    </dgm:pt>
    <dgm:pt modelId="{861B2134-9EB0-4D0A-A621-84761D4EF477}" type="pres">
      <dgm:prSet presAssocID="{EF29BE80-89D6-4027-9BAC-2CBE7D3BC500}" presName="sibTrans" presStyleLbl="sibTrans1D1" presStyleIdx="5" presStyleCnt="6"/>
      <dgm:spPr/>
      <dgm:t>
        <a:bodyPr/>
        <a:lstStyle/>
        <a:p>
          <a:endParaRPr lang="en-AU"/>
        </a:p>
      </dgm:t>
    </dgm:pt>
  </dgm:ptLst>
  <dgm:cxnLst>
    <dgm:cxn modelId="{F73E52D7-5817-4356-BF32-FA10CBCE0DC4}" srcId="{298F5C96-4EF0-4BD4-9907-8EEDC8E820A7}" destId="{E6BAEC35-5E22-436F-BC09-920F8BE3E975}" srcOrd="5" destOrd="0" parTransId="{6A5CACDB-AC52-4242-92AA-36298609490C}" sibTransId="{EF29BE80-89D6-4027-9BAC-2CBE7D3BC500}"/>
    <dgm:cxn modelId="{1BDC3328-8F5B-48EA-BC37-4371A62CBC3C}" type="presOf" srcId="{98ECDF91-C3CD-4F0A-9974-22B8D41485A4}" destId="{45970C93-B11F-42F2-A4C6-D47FA7B5179A}" srcOrd="0" destOrd="0" presId="urn:microsoft.com/office/officeart/2005/8/layout/cycle5"/>
    <dgm:cxn modelId="{AEF79FF9-54D3-4283-B9CB-693C24B9FF85}" type="presOf" srcId="{828A15C1-ECE9-4319-968A-3072CD370D50}" destId="{68B7BB1B-BE20-4EBD-9433-D501B5DEF4EE}" srcOrd="0" destOrd="0" presId="urn:microsoft.com/office/officeart/2005/8/layout/cycle5"/>
    <dgm:cxn modelId="{4FD28109-2524-4434-BFD1-3A4FCEBEA30F}" type="presOf" srcId="{E6BAEC35-5E22-436F-BC09-920F8BE3E975}" destId="{37A6C15E-BAF6-484B-94E5-E426C4E27479}" srcOrd="0" destOrd="0" presId="urn:microsoft.com/office/officeart/2005/8/layout/cycle5"/>
    <dgm:cxn modelId="{B950468E-189C-4B18-B7B0-453AD3DB7181}" type="presOf" srcId="{A556B2F5-1D89-428A-A9AB-E705B5B3B829}" destId="{5417C65D-EBB2-4C81-B32C-7ABCF3AA506B}" srcOrd="0" destOrd="0" presId="urn:microsoft.com/office/officeart/2005/8/layout/cycle5"/>
    <dgm:cxn modelId="{CEAFDAB8-AE40-4D7C-B497-3B1D45F30C8A}" type="presOf" srcId="{667F7FFB-E512-46B6-8A5D-0B8163218258}" destId="{A01E28A1-4A72-4D6F-93B0-7D6C22989CD1}" srcOrd="0" destOrd="0" presId="urn:microsoft.com/office/officeart/2005/8/layout/cycle5"/>
    <dgm:cxn modelId="{171254F2-E16C-468E-9EC2-689337E521A4}" type="presOf" srcId="{F4786128-AB51-4782-964C-9DB6B3B84F6E}" destId="{D5745AE1-6059-4836-9FA0-7D3E36751225}" srcOrd="0" destOrd="0" presId="urn:microsoft.com/office/officeart/2005/8/layout/cycle5"/>
    <dgm:cxn modelId="{4F26C772-A983-4F5F-A972-D453C5DC32CC}" type="presOf" srcId="{BF051645-A3E8-4C4D-9904-157045122781}" destId="{08145339-DE4A-4B76-967D-B292DF779238}" srcOrd="0" destOrd="0" presId="urn:microsoft.com/office/officeart/2005/8/layout/cycle5"/>
    <dgm:cxn modelId="{E5E5BEEA-5E1A-4F7F-A8D1-DF33201279B4}" type="presOf" srcId="{B7EFC388-985E-4E5F-A0FC-E49BD4A0EEAF}" destId="{A4895384-DBA4-4614-8FC0-85CCC5DCD7CC}" srcOrd="0" destOrd="0" presId="urn:microsoft.com/office/officeart/2005/8/layout/cycle5"/>
    <dgm:cxn modelId="{2FFE33A5-AFB4-4DAB-99EE-89052F43917E}" srcId="{298F5C96-4EF0-4BD4-9907-8EEDC8E820A7}" destId="{F4786128-AB51-4782-964C-9DB6B3B84F6E}" srcOrd="1" destOrd="0" parTransId="{C22E1A90-7775-4774-8B5D-7CC66A1783FE}" sibTransId="{B7EFC388-985E-4E5F-A0FC-E49BD4A0EEAF}"/>
    <dgm:cxn modelId="{B8DDF512-F8B5-4D42-A25B-3B87E427AEA2}" type="presOf" srcId="{6F1CC1E7-638B-4F15-BE27-FDCD18D96E06}" destId="{B7C1BC82-53E7-4A80-998D-DB8A9C77F354}" srcOrd="0" destOrd="0" presId="urn:microsoft.com/office/officeart/2005/8/layout/cycle5"/>
    <dgm:cxn modelId="{5B857467-C786-496C-A598-8D65C0A9D1FE}" type="presOf" srcId="{298F5C96-4EF0-4BD4-9907-8EEDC8E820A7}" destId="{0D2B8497-901B-403D-9714-8020722770B9}" srcOrd="0" destOrd="0" presId="urn:microsoft.com/office/officeart/2005/8/layout/cycle5"/>
    <dgm:cxn modelId="{677FB93F-75E7-4C67-AE34-219053FDE0B6}" type="presOf" srcId="{EF29BE80-89D6-4027-9BAC-2CBE7D3BC500}" destId="{861B2134-9EB0-4D0A-A621-84761D4EF477}" srcOrd="0" destOrd="0" presId="urn:microsoft.com/office/officeart/2005/8/layout/cycle5"/>
    <dgm:cxn modelId="{D2B65067-A9EB-451E-9B30-A3F91D287B08}" type="presOf" srcId="{19654A14-B704-461E-A32A-9BD7B67EFFD6}" destId="{05F505DE-5C11-4CFC-BD39-4B186FC30408}" srcOrd="0" destOrd="0" presId="urn:microsoft.com/office/officeart/2005/8/layout/cycle5"/>
    <dgm:cxn modelId="{538D17AD-D866-4888-9043-DDF485DEBA78}" type="presOf" srcId="{339278F7-B43A-423B-84E0-728531C00FA7}" destId="{E1F7D601-5572-4556-A48F-E6336A55DE93}" srcOrd="0" destOrd="0" presId="urn:microsoft.com/office/officeart/2005/8/layout/cycle5"/>
    <dgm:cxn modelId="{CCCCDBCF-4AFC-4066-9FD5-99114545ADB5}" srcId="{298F5C96-4EF0-4BD4-9907-8EEDC8E820A7}" destId="{339278F7-B43A-423B-84E0-728531C00FA7}" srcOrd="0" destOrd="0" parTransId="{95E60280-F650-4EBF-BCD4-FCEEFDEC2836}" sibTransId="{BF051645-A3E8-4C4D-9904-157045122781}"/>
    <dgm:cxn modelId="{7F52969F-3B3D-4F00-B736-BDE682725CAC}" srcId="{298F5C96-4EF0-4BD4-9907-8EEDC8E820A7}" destId="{19654A14-B704-461E-A32A-9BD7B67EFFD6}" srcOrd="2" destOrd="0" parTransId="{30E34C64-BDCD-431D-ABD4-8FF5183C6017}" sibTransId="{A556B2F5-1D89-428A-A9AB-E705B5B3B829}"/>
    <dgm:cxn modelId="{70F59625-054A-444B-9FFB-62F692F6E3E7}" srcId="{298F5C96-4EF0-4BD4-9907-8EEDC8E820A7}" destId="{667F7FFB-E512-46B6-8A5D-0B8163218258}" srcOrd="4" destOrd="0" parTransId="{F7913ED0-AF61-4AA1-A5E3-EE06F6453596}" sibTransId="{828A15C1-ECE9-4319-968A-3072CD370D50}"/>
    <dgm:cxn modelId="{F5B8CF83-DBF8-46B6-AB21-21B4E5461E25}" srcId="{298F5C96-4EF0-4BD4-9907-8EEDC8E820A7}" destId="{6F1CC1E7-638B-4F15-BE27-FDCD18D96E06}" srcOrd="3" destOrd="0" parTransId="{7DCEDC5E-6B5E-4FB2-91F3-69FB96D166EA}" sibTransId="{98ECDF91-C3CD-4F0A-9974-22B8D41485A4}"/>
    <dgm:cxn modelId="{05FED096-7736-4D86-AFD9-4E6480382533}" type="presParOf" srcId="{0D2B8497-901B-403D-9714-8020722770B9}" destId="{E1F7D601-5572-4556-A48F-E6336A55DE93}" srcOrd="0" destOrd="0" presId="urn:microsoft.com/office/officeart/2005/8/layout/cycle5"/>
    <dgm:cxn modelId="{50DEA2BA-496B-4A8D-91C5-70B98225C913}" type="presParOf" srcId="{0D2B8497-901B-403D-9714-8020722770B9}" destId="{9A457373-4B91-4B78-B6AA-AF0754574C7E}" srcOrd="1" destOrd="0" presId="urn:microsoft.com/office/officeart/2005/8/layout/cycle5"/>
    <dgm:cxn modelId="{7ACAD931-EC3C-46B8-AD57-5CF4FC0053BB}" type="presParOf" srcId="{0D2B8497-901B-403D-9714-8020722770B9}" destId="{08145339-DE4A-4B76-967D-B292DF779238}" srcOrd="2" destOrd="0" presId="urn:microsoft.com/office/officeart/2005/8/layout/cycle5"/>
    <dgm:cxn modelId="{09EAFEDD-F2F6-419A-9426-8446BDD3BA08}" type="presParOf" srcId="{0D2B8497-901B-403D-9714-8020722770B9}" destId="{D5745AE1-6059-4836-9FA0-7D3E36751225}" srcOrd="3" destOrd="0" presId="urn:microsoft.com/office/officeart/2005/8/layout/cycle5"/>
    <dgm:cxn modelId="{852C5BD1-DEF6-4220-B9A1-BEE3096096B4}" type="presParOf" srcId="{0D2B8497-901B-403D-9714-8020722770B9}" destId="{DDABA3AC-9641-483A-B25F-06B81532C4DE}" srcOrd="4" destOrd="0" presId="urn:microsoft.com/office/officeart/2005/8/layout/cycle5"/>
    <dgm:cxn modelId="{C75DA78D-D598-466A-8318-D73F8D2DFF7E}" type="presParOf" srcId="{0D2B8497-901B-403D-9714-8020722770B9}" destId="{A4895384-DBA4-4614-8FC0-85CCC5DCD7CC}" srcOrd="5" destOrd="0" presId="urn:microsoft.com/office/officeart/2005/8/layout/cycle5"/>
    <dgm:cxn modelId="{775654C4-1A01-4F92-8F46-5D3E1D2E0CE3}" type="presParOf" srcId="{0D2B8497-901B-403D-9714-8020722770B9}" destId="{05F505DE-5C11-4CFC-BD39-4B186FC30408}" srcOrd="6" destOrd="0" presId="urn:microsoft.com/office/officeart/2005/8/layout/cycle5"/>
    <dgm:cxn modelId="{EE69BAC7-36AC-49D4-8513-EC2360098EEF}" type="presParOf" srcId="{0D2B8497-901B-403D-9714-8020722770B9}" destId="{4226E0C6-78F8-4365-A509-7A7811785C9F}" srcOrd="7" destOrd="0" presId="urn:microsoft.com/office/officeart/2005/8/layout/cycle5"/>
    <dgm:cxn modelId="{078544F1-EC66-457C-BC68-E10A0820BCF8}" type="presParOf" srcId="{0D2B8497-901B-403D-9714-8020722770B9}" destId="{5417C65D-EBB2-4C81-B32C-7ABCF3AA506B}" srcOrd="8" destOrd="0" presId="urn:microsoft.com/office/officeart/2005/8/layout/cycle5"/>
    <dgm:cxn modelId="{C04585D7-75D6-4DD8-A348-360FF7AF873F}" type="presParOf" srcId="{0D2B8497-901B-403D-9714-8020722770B9}" destId="{B7C1BC82-53E7-4A80-998D-DB8A9C77F354}" srcOrd="9" destOrd="0" presId="urn:microsoft.com/office/officeart/2005/8/layout/cycle5"/>
    <dgm:cxn modelId="{3ED3902F-F93B-4E19-914A-36911F47D410}" type="presParOf" srcId="{0D2B8497-901B-403D-9714-8020722770B9}" destId="{02B0FDFA-97E7-4077-AD0B-C9D354EFDF23}" srcOrd="10" destOrd="0" presId="urn:microsoft.com/office/officeart/2005/8/layout/cycle5"/>
    <dgm:cxn modelId="{72CF5647-779E-41BC-827D-2B1D20E66F14}" type="presParOf" srcId="{0D2B8497-901B-403D-9714-8020722770B9}" destId="{45970C93-B11F-42F2-A4C6-D47FA7B5179A}" srcOrd="11" destOrd="0" presId="urn:microsoft.com/office/officeart/2005/8/layout/cycle5"/>
    <dgm:cxn modelId="{63DAB2D7-A28E-46BA-A862-397C3598333B}" type="presParOf" srcId="{0D2B8497-901B-403D-9714-8020722770B9}" destId="{A01E28A1-4A72-4D6F-93B0-7D6C22989CD1}" srcOrd="12" destOrd="0" presId="urn:microsoft.com/office/officeart/2005/8/layout/cycle5"/>
    <dgm:cxn modelId="{A12B813E-40F3-4C73-ADC2-6A6C1203DBBE}" type="presParOf" srcId="{0D2B8497-901B-403D-9714-8020722770B9}" destId="{B5C512DA-27C3-4587-867F-D0AE1DAEF3AA}" srcOrd="13" destOrd="0" presId="urn:microsoft.com/office/officeart/2005/8/layout/cycle5"/>
    <dgm:cxn modelId="{9F6CDE57-86A0-46FA-B41A-EC4FD4ADE8AE}" type="presParOf" srcId="{0D2B8497-901B-403D-9714-8020722770B9}" destId="{68B7BB1B-BE20-4EBD-9433-D501B5DEF4EE}" srcOrd="14" destOrd="0" presId="urn:microsoft.com/office/officeart/2005/8/layout/cycle5"/>
    <dgm:cxn modelId="{EBC39FCA-855C-4E53-A28D-C6741F1C3C99}" type="presParOf" srcId="{0D2B8497-901B-403D-9714-8020722770B9}" destId="{37A6C15E-BAF6-484B-94E5-E426C4E27479}" srcOrd="15" destOrd="0" presId="urn:microsoft.com/office/officeart/2005/8/layout/cycle5"/>
    <dgm:cxn modelId="{5411D3E9-C458-4924-BDBC-6D7E0ACCA91C}" type="presParOf" srcId="{0D2B8497-901B-403D-9714-8020722770B9}" destId="{E5991349-0944-4B16-A51B-06A9509D034C}" srcOrd="16" destOrd="0" presId="urn:microsoft.com/office/officeart/2005/8/layout/cycle5"/>
    <dgm:cxn modelId="{A72B3DA3-4C2A-4FAA-8EFD-CB67B8D4C4AA}" type="presParOf" srcId="{0D2B8497-901B-403D-9714-8020722770B9}" destId="{861B2134-9EB0-4D0A-A621-84761D4EF477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601-5572-4556-A48F-E6336A55DE93}">
      <dsp:nvSpPr>
        <dsp:cNvPr id="0" name=""/>
        <dsp:cNvSpPr/>
      </dsp:nvSpPr>
      <dsp:spPr>
        <a:xfrm>
          <a:off x="3722716" y="3069"/>
          <a:ext cx="1310379" cy="85174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1..Identification of the marketing decision problem (MDP)</a:t>
          </a:r>
        </a:p>
      </dsp:txBody>
      <dsp:txXfrm>
        <a:off x="3764295" y="44648"/>
        <a:ext cx="1227221" cy="768588"/>
      </dsp:txXfrm>
    </dsp:sp>
    <dsp:sp modelId="{08145339-DE4A-4B76-967D-B292DF779238}">
      <dsp:nvSpPr>
        <dsp:cNvPr id="0" name=""/>
        <dsp:cNvSpPr/>
      </dsp:nvSpPr>
      <dsp:spPr>
        <a:xfrm>
          <a:off x="2372611" y="428942"/>
          <a:ext cx="4010588" cy="4010588"/>
        </a:xfrm>
        <a:custGeom>
          <a:avLst/>
          <a:gdLst/>
          <a:ahLst/>
          <a:cxnLst/>
          <a:rect l="0" t="0" r="0" b="0"/>
          <a:pathLst>
            <a:path>
              <a:moveTo>
                <a:pt x="2825032" y="175202"/>
              </a:moveTo>
              <a:arcTo wR="2005294" hR="2005294" stAng="17647719" swAng="923081"/>
            </a:path>
          </a:pathLst>
        </a:custGeom>
        <a:noFill/>
        <a:ln w="6350" cap="flat" cmpd="sng" algn="ctr">
          <a:solidFill>
            <a:scrgbClr r="0" g="0" b="0"/>
          </a:solidFill>
          <a:prstDash val="solid"/>
          <a:miter lim="800000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745AE1-6059-4836-9FA0-7D3E36751225}">
      <dsp:nvSpPr>
        <dsp:cNvPr id="0" name=""/>
        <dsp:cNvSpPr/>
      </dsp:nvSpPr>
      <dsp:spPr>
        <a:xfrm>
          <a:off x="5459352" y="1005716"/>
          <a:ext cx="1310379" cy="85174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 Interpretation and presentation of the findings</a:t>
          </a:r>
        </a:p>
      </dsp:txBody>
      <dsp:txXfrm>
        <a:off x="5500931" y="1047295"/>
        <a:ext cx="1227221" cy="768588"/>
      </dsp:txXfrm>
    </dsp:sp>
    <dsp:sp modelId="{A4895384-DBA4-4614-8FC0-85CCC5DCD7CC}">
      <dsp:nvSpPr>
        <dsp:cNvPr id="0" name=""/>
        <dsp:cNvSpPr/>
      </dsp:nvSpPr>
      <dsp:spPr>
        <a:xfrm>
          <a:off x="2372611" y="428942"/>
          <a:ext cx="4010588" cy="4010588"/>
        </a:xfrm>
        <a:custGeom>
          <a:avLst/>
          <a:gdLst/>
          <a:ahLst/>
          <a:cxnLst/>
          <a:rect l="0" t="0" r="0" b="0"/>
          <a:pathLst>
            <a:path>
              <a:moveTo>
                <a:pt x="3979365" y="1652806"/>
              </a:moveTo>
              <a:arcTo wR="2005294" hR="2005294" stAng="20992562" swAng="1214876"/>
            </a:path>
          </a:pathLst>
        </a:custGeom>
        <a:noFill/>
        <a:ln w="6350" cap="flat" cmpd="sng" algn="ctr">
          <a:solidFill>
            <a:scrgbClr r="0" g="0" b="0"/>
          </a:solidFill>
          <a:prstDash val="solid"/>
          <a:miter lim="800000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F505DE-5C11-4CFC-BD39-4B186FC30408}">
      <dsp:nvSpPr>
        <dsp:cNvPr id="0" name=""/>
        <dsp:cNvSpPr/>
      </dsp:nvSpPr>
      <dsp:spPr>
        <a:xfrm>
          <a:off x="5459352" y="3011010"/>
          <a:ext cx="1310379" cy="85174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5. Data analysis</a:t>
          </a:r>
        </a:p>
      </dsp:txBody>
      <dsp:txXfrm>
        <a:off x="5500931" y="3052589"/>
        <a:ext cx="1227221" cy="768588"/>
      </dsp:txXfrm>
    </dsp:sp>
    <dsp:sp modelId="{5417C65D-EBB2-4C81-B32C-7ABCF3AA506B}">
      <dsp:nvSpPr>
        <dsp:cNvPr id="0" name=""/>
        <dsp:cNvSpPr/>
      </dsp:nvSpPr>
      <dsp:spPr>
        <a:xfrm>
          <a:off x="2372611" y="428942"/>
          <a:ext cx="4010588" cy="4010588"/>
        </a:xfrm>
        <a:custGeom>
          <a:avLst/>
          <a:gdLst/>
          <a:ahLst/>
          <a:cxnLst/>
          <a:rect l="0" t="0" r="0" b="0"/>
          <a:pathLst>
            <a:path>
              <a:moveTo>
                <a:pt x="3281178" y="3552331"/>
              </a:moveTo>
              <a:arcTo wR="2005294" hR="2005294" stAng="3029200" swAng="923081"/>
            </a:path>
          </a:pathLst>
        </a:custGeom>
        <a:noFill/>
        <a:ln w="6350" cap="flat" cmpd="sng" algn="ctr">
          <a:solidFill>
            <a:scrgbClr r="0" g="0" b="0"/>
          </a:solidFill>
          <a:prstDash val="solid"/>
          <a:miter lim="800000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C1BC82-53E7-4A80-998D-DB8A9C77F354}">
      <dsp:nvSpPr>
        <dsp:cNvPr id="0" name=""/>
        <dsp:cNvSpPr/>
      </dsp:nvSpPr>
      <dsp:spPr>
        <a:xfrm>
          <a:off x="3722716" y="4013657"/>
          <a:ext cx="1310379" cy="85174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 Data collection</a:t>
          </a:r>
        </a:p>
      </dsp:txBody>
      <dsp:txXfrm>
        <a:off x="3764295" y="4055236"/>
        <a:ext cx="1227221" cy="768588"/>
      </dsp:txXfrm>
    </dsp:sp>
    <dsp:sp modelId="{45970C93-B11F-42F2-A4C6-D47FA7B5179A}">
      <dsp:nvSpPr>
        <dsp:cNvPr id="0" name=""/>
        <dsp:cNvSpPr/>
      </dsp:nvSpPr>
      <dsp:spPr>
        <a:xfrm>
          <a:off x="2372611" y="428942"/>
          <a:ext cx="4010588" cy="4010588"/>
        </a:xfrm>
        <a:custGeom>
          <a:avLst/>
          <a:gdLst/>
          <a:ahLst/>
          <a:cxnLst/>
          <a:rect l="0" t="0" r="0" b="0"/>
          <a:pathLst>
            <a:path>
              <a:moveTo>
                <a:pt x="1185556" y="3835385"/>
              </a:moveTo>
              <a:arcTo wR="2005294" hR="2005294" stAng="6847719" swAng="923081"/>
            </a:path>
          </a:pathLst>
        </a:custGeom>
        <a:noFill/>
        <a:ln w="6350" cap="flat" cmpd="sng" algn="ctr">
          <a:solidFill>
            <a:scrgbClr r="0" g="0" b="0"/>
          </a:solidFill>
          <a:prstDash val="solid"/>
          <a:miter lim="800000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E28A1-4A72-4D6F-93B0-7D6C22989CD1}">
      <dsp:nvSpPr>
        <dsp:cNvPr id="0" name=""/>
        <dsp:cNvSpPr/>
      </dsp:nvSpPr>
      <dsp:spPr>
        <a:xfrm>
          <a:off x="1986080" y="3011010"/>
          <a:ext cx="1310379" cy="85174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Research design</a:t>
          </a:r>
        </a:p>
      </dsp:txBody>
      <dsp:txXfrm>
        <a:off x="2027659" y="3052589"/>
        <a:ext cx="1227221" cy="768588"/>
      </dsp:txXfrm>
    </dsp:sp>
    <dsp:sp modelId="{68B7BB1B-BE20-4EBD-9433-D501B5DEF4EE}">
      <dsp:nvSpPr>
        <dsp:cNvPr id="0" name=""/>
        <dsp:cNvSpPr/>
      </dsp:nvSpPr>
      <dsp:spPr>
        <a:xfrm>
          <a:off x="2372611" y="428942"/>
          <a:ext cx="4010588" cy="4010588"/>
        </a:xfrm>
        <a:custGeom>
          <a:avLst/>
          <a:gdLst/>
          <a:ahLst/>
          <a:cxnLst/>
          <a:rect l="0" t="0" r="0" b="0"/>
          <a:pathLst>
            <a:path>
              <a:moveTo>
                <a:pt x="31222" y="2357781"/>
              </a:moveTo>
              <a:arcTo wR="2005294" hR="2005294" stAng="10192562" swAng="1214876"/>
            </a:path>
          </a:pathLst>
        </a:custGeom>
        <a:noFill/>
        <a:ln w="6350" cap="flat" cmpd="sng" algn="ctr">
          <a:solidFill>
            <a:scrgbClr r="0" g="0" b="0"/>
          </a:solidFill>
          <a:prstDash val="solid"/>
          <a:miter lim="800000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A6C15E-BAF6-484B-94E5-E426C4E27479}">
      <dsp:nvSpPr>
        <dsp:cNvPr id="0" name=""/>
        <dsp:cNvSpPr/>
      </dsp:nvSpPr>
      <dsp:spPr>
        <a:xfrm>
          <a:off x="1986080" y="1005716"/>
          <a:ext cx="1310379" cy="85174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Formulation of the marketing research question (MRQ)</a:t>
          </a:r>
        </a:p>
      </dsp:txBody>
      <dsp:txXfrm>
        <a:off x="2027659" y="1047295"/>
        <a:ext cx="1227221" cy="768588"/>
      </dsp:txXfrm>
    </dsp:sp>
    <dsp:sp modelId="{861B2134-9EB0-4D0A-A621-84761D4EF477}">
      <dsp:nvSpPr>
        <dsp:cNvPr id="0" name=""/>
        <dsp:cNvSpPr/>
      </dsp:nvSpPr>
      <dsp:spPr>
        <a:xfrm>
          <a:off x="2372611" y="428942"/>
          <a:ext cx="4010588" cy="4010588"/>
        </a:xfrm>
        <a:custGeom>
          <a:avLst/>
          <a:gdLst/>
          <a:ahLst/>
          <a:cxnLst/>
          <a:rect l="0" t="0" r="0" b="0"/>
          <a:pathLst>
            <a:path>
              <a:moveTo>
                <a:pt x="729410" y="458256"/>
              </a:moveTo>
              <a:arcTo wR="2005294" hR="2005294" stAng="13829200" swAng="923081"/>
            </a:path>
          </a:pathLst>
        </a:custGeom>
        <a:noFill/>
        <a:ln w="6350" cap="flat" cmpd="sng" algn="ctr">
          <a:solidFill>
            <a:scrgbClr r="0" g="0" b="0"/>
          </a:solidFill>
          <a:prstDash val="solid"/>
          <a:miter lim="800000"/>
          <a:headEnd type="arrow"/>
          <a:tailEnd type="non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115-35EE-435D-B5BB-D16A0347B52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0A4B-E960-452C-8108-CE6A3D109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268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115-35EE-435D-B5BB-D16A0347B52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0A4B-E960-452C-8108-CE6A3D109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664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115-35EE-435D-B5BB-D16A0347B52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0A4B-E960-452C-8108-CE6A3D109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910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115-35EE-435D-B5BB-D16A0347B52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0A4B-E960-452C-8108-CE6A3D109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215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115-35EE-435D-B5BB-D16A0347B52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0A4B-E960-452C-8108-CE6A3D109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724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115-35EE-435D-B5BB-D16A0347B52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0A4B-E960-452C-8108-CE6A3D109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618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115-35EE-435D-B5BB-D16A0347B52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0A4B-E960-452C-8108-CE6A3D109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832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115-35EE-435D-B5BB-D16A0347B52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0A4B-E960-452C-8108-CE6A3D109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591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115-35EE-435D-B5BB-D16A0347B52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0A4B-E960-452C-8108-CE6A3D109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333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115-35EE-435D-B5BB-D16A0347B52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0A4B-E960-452C-8108-CE6A3D109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282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115-35EE-435D-B5BB-D16A0347B52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0A4B-E960-452C-8108-CE6A3D109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140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7F115-35EE-435D-B5BB-D16A0347B52F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70A4B-E960-452C-8108-CE6A3D109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377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Tourism Marketing for small businesses</a:t>
            </a:r>
            <a:endParaRPr lang="en-AU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622429"/>
            <a:ext cx="6468374" cy="35545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 smtClean="0"/>
              <a:t>Chapter 5</a:t>
            </a:r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r>
              <a:rPr lang="en-AU" sz="3600" dirty="0" smtClean="0"/>
              <a:t>Tourism Marketing Research</a:t>
            </a:r>
            <a:endParaRPr lang="en-AU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363" y="1718140"/>
            <a:ext cx="4120637" cy="513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89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Relationship between MDP and MRQ</a:t>
            </a:r>
            <a:endParaRPr lang="en-AU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07518"/>
              </p:ext>
            </p:extLst>
          </p:nvPr>
        </p:nvGraphicFramePr>
        <p:xfrm>
          <a:off x="1328466" y="1811547"/>
          <a:ext cx="9325156" cy="4597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2578"/>
                <a:gridCol w="4662578"/>
              </a:tblGrid>
              <a:tr h="5434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Marketing decision problem (MDP)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059180" algn="l"/>
                          <a:tab pos="1362710" algn="ctr"/>
                        </a:tabLst>
                      </a:pPr>
                      <a:r>
                        <a:rPr lang="en-AU" sz="1800">
                          <a:effectLst/>
                        </a:rPr>
                        <a:t>Marketing research question (MRQ)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9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Is there a problem with our service quality?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What are the perceptions of our service quality by customers and non-customers?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9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Develop packaging for new souvenir product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How are alternative package designs perceived by consumers?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554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Should we change the brand logo and slogan?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How is the brand positioned, relative to competitors, in the minds of target consumers?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736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Relationship between MDP, MRQ and research objectives</a:t>
            </a:r>
            <a:endParaRPr lang="en-AU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01724"/>
              </p:ext>
            </p:extLst>
          </p:nvPr>
        </p:nvGraphicFramePr>
        <p:xfrm>
          <a:off x="1647646" y="1932319"/>
          <a:ext cx="8013938" cy="45843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6969"/>
                <a:gridCol w="4006969"/>
              </a:tblGrid>
              <a:tr h="8081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MDP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Should the new product be launched in the market?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81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MRQ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What are consumer perceptions of the product?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84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Research objectives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800" dirty="0">
                          <a:effectLst/>
                        </a:rPr>
                        <a:t>To identify consumer preferences for this type of product.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800" dirty="0">
                          <a:effectLst/>
                        </a:rPr>
                        <a:t>To identify consumers’ potential purchase intent for this type of product.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800" dirty="0">
                          <a:effectLst/>
                        </a:rPr>
                        <a:t>To identify the range of similar offerings by competitors.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911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Critical point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importance of asking the right question at the outset</a:t>
            </a:r>
          </a:p>
          <a:p>
            <a:endParaRPr lang="en-AU" dirty="0"/>
          </a:p>
          <a:p>
            <a:pPr lvl="1"/>
            <a:r>
              <a:rPr lang="en-AU" dirty="0"/>
              <a:t>Getting the MDP and MRQ is critical to the success of the project, because they lay the foundation for the remaining stages. </a:t>
            </a:r>
            <a:endParaRPr lang="en-AU" dirty="0" smtClean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The </a:t>
            </a:r>
            <a:r>
              <a:rPr lang="en-AU" dirty="0"/>
              <a:t>best data collection and analysis will be meaningless if based on the wrong question. </a:t>
            </a:r>
            <a:endParaRPr lang="en-AU" dirty="0" smtClean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As </a:t>
            </a:r>
            <a:r>
              <a:rPr lang="en-AU" dirty="0"/>
              <a:t>Dr Karl </a:t>
            </a:r>
            <a:r>
              <a:rPr lang="en-AU" dirty="0" err="1"/>
              <a:t>Kruszelnichi</a:t>
            </a:r>
            <a:r>
              <a:rPr lang="en-AU" dirty="0"/>
              <a:t> reminds us: “It’s not the answer that gets you the prize, it’s the question”.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7777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Ethics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3000" dirty="0" smtClean="0"/>
              <a:t>MR should </a:t>
            </a:r>
            <a:r>
              <a:rPr lang="en-AU" sz="3000" dirty="0"/>
              <a:t>be undertaken in an ethical manner, particularly during primary data collection when we are dealing with human beings. </a:t>
            </a:r>
            <a:endParaRPr lang="en-AU" sz="3000" dirty="0" smtClean="0"/>
          </a:p>
          <a:p>
            <a:endParaRPr lang="en-AU" sz="3000" dirty="0"/>
          </a:p>
          <a:p>
            <a:r>
              <a:rPr lang="en-AU" sz="3000" dirty="0"/>
              <a:t>Codes of research ethics usually include the following principles (Jennings, 2001):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lvl="1"/>
            <a:r>
              <a:rPr lang="en-AU" dirty="0"/>
              <a:t>Voluntary participation</a:t>
            </a:r>
          </a:p>
          <a:p>
            <a:pPr lvl="1"/>
            <a:r>
              <a:rPr lang="en-AU" dirty="0"/>
              <a:t>Informed consent</a:t>
            </a:r>
          </a:p>
          <a:p>
            <a:pPr lvl="1"/>
            <a:r>
              <a:rPr lang="en-AU" dirty="0"/>
              <a:t>The right to refuse to answer any question</a:t>
            </a:r>
          </a:p>
          <a:p>
            <a:pPr lvl="1"/>
            <a:r>
              <a:rPr lang="en-AU" dirty="0"/>
              <a:t>The right to withdraw at any time</a:t>
            </a:r>
          </a:p>
          <a:p>
            <a:pPr lvl="1"/>
            <a:r>
              <a:rPr lang="en-AU" dirty="0"/>
              <a:t>Confidentiality</a:t>
            </a:r>
          </a:p>
          <a:p>
            <a:pPr lvl="1"/>
            <a:r>
              <a:rPr lang="en-AU" dirty="0"/>
              <a:t>Participants’ access to the findings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0054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Research design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research design sets out the collection of </a:t>
            </a:r>
            <a:r>
              <a:rPr lang="en-AU" i="1" dirty="0"/>
              <a:t>primary</a:t>
            </a:r>
            <a:r>
              <a:rPr lang="en-AU" dirty="0"/>
              <a:t> and </a:t>
            </a:r>
            <a:r>
              <a:rPr lang="en-AU" i="1" dirty="0"/>
              <a:t>secondary</a:t>
            </a:r>
            <a:r>
              <a:rPr lang="en-AU" dirty="0"/>
              <a:t> data that will generate information to address the marketing decision problem. </a:t>
            </a:r>
          </a:p>
          <a:p>
            <a:endParaRPr lang="en-AU" dirty="0" smtClean="0"/>
          </a:p>
          <a:p>
            <a:r>
              <a:rPr lang="en-AU" dirty="0" smtClean="0"/>
              <a:t>A search of </a:t>
            </a:r>
            <a:r>
              <a:rPr lang="en-AU" b="1" dirty="0" smtClean="0"/>
              <a:t>secondary data </a:t>
            </a:r>
            <a:r>
              <a:rPr lang="en-AU" dirty="0" smtClean="0"/>
              <a:t>is the starting point in any MR project</a:t>
            </a:r>
          </a:p>
          <a:p>
            <a:pPr lvl="1"/>
            <a:r>
              <a:rPr lang="en-AU" dirty="0" smtClean="0"/>
              <a:t>Existing data that has previously been collected</a:t>
            </a:r>
          </a:p>
          <a:p>
            <a:pPr lvl="2"/>
            <a:r>
              <a:rPr lang="en-AU" dirty="0" err="1" smtClean="0"/>
              <a:t>Eg</a:t>
            </a:r>
            <a:r>
              <a:rPr lang="en-AU" dirty="0" smtClean="0"/>
              <a:t> Government Census data, news media, DMO websites, industry reports, academic literature</a:t>
            </a:r>
          </a:p>
          <a:p>
            <a:pPr lvl="1"/>
            <a:r>
              <a:rPr lang="en-AU" dirty="0" smtClean="0"/>
              <a:t>We might find some or all of the information we need already exists</a:t>
            </a:r>
          </a:p>
          <a:p>
            <a:pPr lvl="1"/>
            <a:r>
              <a:rPr lang="en-AU" dirty="0" smtClean="0"/>
              <a:t>Helps us find out how others have designed their research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39187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There is nothing so practical as good theory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Marketing research is underpinned by theory. </a:t>
            </a:r>
            <a:endParaRPr lang="en-AU" dirty="0" smtClean="0"/>
          </a:p>
          <a:p>
            <a:r>
              <a:rPr lang="en-AU" dirty="0" smtClean="0"/>
              <a:t>The </a:t>
            </a:r>
            <a:r>
              <a:rPr lang="en-AU" dirty="0"/>
              <a:t>value of reviewing the academic literature can guide us about theories relevant to our marketing research question (MRQ).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If </a:t>
            </a:r>
            <a:r>
              <a:rPr lang="en-AU" dirty="0"/>
              <a:t>our MRQ contains a construct, such as </a:t>
            </a:r>
            <a:r>
              <a:rPr lang="en-AU" i="1" dirty="0"/>
              <a:t>brand awareness</a:t>
            </a:r>
            <a:r>
              <a:rPr lang="en-AU" dirty="0"/>
              <a:t> or </a:t>
            </a:r>
            <a:r>
              <a:rPr lang="en-AU" i="1" dirty="0"/>
              <a:t>market position,</a:t>
            </a:r>
            <a:r>
              <a:rPr lang="en-AU" dirty="0"/>
              <a:t> for example, we can look for a theory that will guide our research design. </a:t>
            </a:r>
            <a:endParaRPr lang="en-AU" dirty="0" smtClean="0"/>
          </a:p>
          <a:p>
            <a:r>
              <a:rPr lang="en-AU" dirty="0" smtClean="0"/>
              <a:t>A </a:t>
            </a:r>
            <a:r>
              <a:rPr lang="en-AU" dirty="0"/>
              <a:t>theory is practical when it helps determine how the construct can be measured.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9561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Mixed methods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Employing both qualitative and quantitative data collection methods</a:t>
            </a:r>
          </a:p>
          <a:p>
            <a:endParaRPr lang="en-AU" dirty="0"/>
          </a:p>
          <a:p>
            <a:r>
              <a:rPr lang="en-AU" dirty="0" smtClean="0"/>
              <a:t>Provides a greater depth and breath of data</a:t>
            </a:r>
          </a:p>
          <a:p>
            <a:endParaRPr lang="en-AU" dirty="0"/>
          </a:p>
          <a:p>
            <a:r>
              <a:rPr lang="en-AU" dirty="0" smtClean="0"/>
              <a:t>A qualitative stage (</a:t>
            </a:r>
            <a:r>
              <a:rPr lang="en-AU" dirty="0" err="1" smtClean="0"/>
              <a:t>eg</a:t>
            </a:r>
            <a:r>
              <a:rPr lang="en-AU" dirty="0" smtClean="0"/>
              <a:t> personal interviews) can be used prior to the development of a questionnaire, to help us understand key issues in the language of the consumer</a:t>
            </a:r>
          </a:p>
          <a:p>
            <a:endParaRPr lang="en-AU" dirty="0"/>
          </a:p>
          <a:p>
            <a:r>
              <a:rPr lang="en-AU" dirty="0" smtClean="0"/>
              <a:t>A qualitative stage can be used following the questionnaire data collection, to tease out unexpected findings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97329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Characteristics of qualitative and quantitative research methods</a:t>
            </a:r>
            <a:endParaRPr lang="en-AU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106153"/>
              </p:ext>
            </p:extLst>
          </p:nvPr>
        </p:nvGraphicFramePr>
        <p:xfrm>
          <a:off x="1721224" y="1758950"/>
          <a:ext cx="8417858" cy="4785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9692"/>
                <a:gridCol w="2625034"/>
                <a:gridCol w="4183132"/>
              </a:tblGrid>
              <a:tr h="174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Qualitative research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Quantitative research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</a:tr>
              <a:tr h="696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Purpose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To find meaning in a phenomenon or situation from an inside perspective.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To measure the phenomenon or situation and generalise results to the wider population of interest.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</a:tr>
              <a:tr h="1044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Sample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Relatively small in number. Non-probability methods. Not representative of the wider population of interest.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Relatively large in number. Probability methods. Representative of the wider population of interest.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</a:tr>
              <a:tr h="1044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Methods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Unstructured or semi-structured data collection, through personal interviews, focus groups, or observation.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Structured data collection, through observation, surveys, or experiments.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</a:tr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Data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Non-numerical.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Numerical.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</a:tr>
              <a:tr h="348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Data analysis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Subjective interpretation.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Objective statistical analysis.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</a:tr>
              <a:tr h="8702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Outcome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An initial understanding of a situation, which may be tested through quantitative research.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Marketing implementation recommendations.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300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974227"/>
              </p:ext>
            </p:extLst>
          </p:nvPr>
        </p:nvGraphicFramePr>
        <p:xfrm>
          <a:off x="1228165" y="564775"/>
          <a:ext cx="8548268" cy="60011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4628"/>
                <a:gridCol w="2665702"/>
                <a:gridCol w="4247938"/>
              </a:tblGrid>
              <a:tr h="52201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Practical tourism applications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Identifying items to include in a questionnaire.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Testing creative concepts such as new branding, advertising and packaging.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Exploring views and price impressions for a new product.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Generating new ideas for an old product.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Exploring motivations for an activity.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Observing a phenomenon, such as queueing for service.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Exploring barriers to purchase by non-customers.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Exploring issues that emerged from a questionnaire.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Measuring: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- brand awareness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- brand positioning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- brand loyalty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- service quality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- customer satisfaction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- differences between groups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Identifying different segments in the population.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Identifying associations between variables.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1644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Limitations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All MR projects have limitations</a:t>
            </a:r>
          </a:p>
          <a:p>
            <a:r>
              <a:rPr lang="en-AU" dirty="0" smtClean="0"/>
              <a:t>Rarely will the information collected be perfect for solving the MDP</a:t>
            </a:r>
          </a:p>
          <a:p>
            <a:endParaRPr lang="en-AU" dirty="0"/>
          </a:p>
          <a:p>
            <a:pPr lvl="1"/>
            <a:r>
              <a:rPr lang="en-AU" dirty="0"/>
              <a:t>The characteristics of the sample may not be completely representative of the wider population of interest.</a:t>
            </a:r>
            <a:endParaRPr lang="en-AU" sz="2000" dirty="0"/>
          </a:p>
          <a:p>
            <a:pPr lvl="1"/>
            <a:r>
              <a:rPr lang="en-AU" dirty="0"/>
              <a:t>The results are what participants have stated, such as purchase intent for example, but do not measure actual behaviour. Studies that measure both stated intent and actual behaviour are rare.</a:t>
            </a:r>
            <a:endParaRPr lang="en-AU" sz="2000" dirty="0"/>
          </a:p>
          <a:p>
            <a:pPr lvl="1"/>
            <a:r>
              <a:rPr lang="en-AU" dirty="0"/>
              <a:t>Most studies are in the form a snapshot at one point in time, and results might be different if investigated at another time. Longitudinal studies, which involve multiple surveys of the same participants over time, are rare.</a:t>
            </a:r>
            <a:endParaRPr lang="en-AU" sz="2000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6370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Chapter learning aims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enhance your understanding of:</a:t>
            </a:r>
          </a:p>
          <a:p>
            <a:pPr marL="0" lvl="0" indent="0">
              <a:buNone/>
            </a:pP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en-AU" dirty="0" smtClean="0"/>
              <a:t>the </a:t>
            </a:r>
            <a:r>
              <a:rPr lang="en-AU" dirty="0"/>
              <a:t>role of marketing research in management decision making</a:t>
            </a:r>
          </a:p>
          <a:p>
            <a:pPr lvl="0"/>
            <a:r>
              <a:rPr lang="en-AU" dirty="0"/>
              <a:t>a six-step marketing research process</a:t>
            </a:r>
          </a:p>
          <a:p>
            <a:pPr lvl="0"/>
            <a:r>
              <a:rPr lang="en-AU" dirty="0"/>
              <a:t>the value of using a mixed methods research design</a:t>
            </a:r>
          </a:p>
          <a:p>
            <a:pPr marL="0" indent="0">
              <a:lnSpc>
                <a:spcPct val="150000"/>
              </a:lnSpc>
              <a:buNone/>
            </a:pP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1461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Discussion questions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AU" dirty="0"/>
              <a:t>Why is it essential that all tourism business owners and marketing managers have an understanding of the principles of marketing research?</a:t>
            </a:r>
          </a:p>
          <a:p>
            <a:endParaRPr lang="en-AU" dirty="0"/>
          </a:p>
          <a:p>
            <a:pPr lvl="0"/>
            <a:r>
              <a:rPr lang="en-AU" dirty="0"/>
              <a:t>How would you decide whether to use a qualitative or quantitative stage in the research design?</a:t>
            </a:r>
          </a:p>
          <a:p>
            <a:endParaRPr lang="en-AU" dirty="0"/>
          </a:p>
          <a:p>
            <a:pPr lvl="0"/>
            <a:r>
              <a:rPr lang="en-AU" dirty="0"/>
              <a:t>Explain why it is acceptable to acknowledge the limitations of the findings in a marketing research project to stakeholders, such as management, staff, investors or financiers?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0500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Key terms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b="1" dirty="0"/>
              <a:t>Primary data</a:t>
            </a:r>
            <a:endParaRPr lang="en-AU" dirty="0"/>
          </a:p>
          <a:p>
            <a:r>
              <a:rPr lang="en-AU" dirty="0"/>
              <a:t>New data being collected for the first time for a specific purpose, through interacting with, and/or observing participants, using qualitative and/or or quantitative methods.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b="1" dirty="0"/>
              <a:t>Secondary data</a:t>
            </a:r>
            <a:endParaRPr lang="en-AU" dirty="0"/>
          </a:p>
          <a:p>
            <a:r>
              <a:rPr lang="en-AU" dirty="0"/>
              <a:t>Existing data that has previously been collected for a purpose other than the current research project.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b="1" dirty="0"/>
              <a:t>Mixed methods</a:t>
            </a:r>
            <a:endParaRPr lang="en-AU" dirty="0"/>
          </a:p>
          <a:p>
            <a:r>
              <a:rPr lang="en-AU" dirty="0"/>
              <a:t>A research design employing both qualitative and quantitative data collection methods.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3722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The need for marketing research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marketing orientation dictates decisions be made with target consumers in mind. </a:t>
            </a: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requires gathering </a:t>
            </a:r>
            <a:r>
              <a:rPr lang="en-GB" i="1" dirty="0"/>
              <a:t>information</a:t>
            </a:r>
            <a:r>
              <a:rPr lang="en-GB" dirty="0"/>
              <a:t> that will provide insights into the experience of current customers, and the needs of target consumers. </a:t>
            </a:r>
            <a:endParaRPr lang="en-GB" dirty="0" smtClean="0"/>
          </a:p>
          <a:p>
            <a:r>
              <a:rPr lang="en-GB" dirty="0" smtClean="0"/>
              <a:t>Marketing </a:t>
            </a:r>
            <a:r>
              <a:rPr lang="en-GB" dirty="0"/>
              <a:t>research is an essential activity, even for small tourism businesses with limited resources, because information reduces uncertainty in decision making. </a:t>
            </a:r>
            <a:endParaRPr lang="en-GB" dirty="0" smtClean="0"/>
          </a:p>
          <a:p>
            <a:r>
              <a:rPr lang="en-GB" dirty="0" smtClean="0"/>
              <a:t>However</a:t>
            </a:r>
            <a:r>
              <a:rPr lang="en-GB" dirty="0"/>
              <a:t>, marketing research is often under-utilised by small tourism businesses, due to lack of training, negative perceptions of the practical value, or perceived costs.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3536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Marketing research defined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The process of designing, gathering, analysing, and reporting information that may be used to solve a specific marketing problem</a:t>
            </a:r>
            <a:r>
              <a:rPr lang="en-AU" i="1" dirty="0" smtClean="0"/>
              <a:t>.</a:t>
            </a:r>
          </a:p>
          <a:p>
            <a:pPr lvl="1"/>
            <a:r>
              <a:rPr lang="en-AU" i="1" dirty="0" smtClean="0"/>
              <a:t>(Burns, </a:t>
            </a:r>
            <a:r>
              <a:rPr lang="en-AU" i="1" dirty="0" err="1" smtClean="0"/>
              <a:t>Veeck</a:t>
            </a:r>
            <a:r>
              <a:rPr lang="en-AU" i="1" dirty="0" smtClean="0"/>
              <a:t> &amp; Bush, 2017)</a:t>
            </a:r>
          </a:p>
          <a:p>
            <a:pPr lvl="1"/>
            <a:endParaRPr lang="en-AU" i="1" dirty="0"/>
          </a:p>
          <a:p>
            <a:r>
              <a:rPr lang="en-AU" dirty="0"/>
              <a:t>This means any collection of information can be regarded as </a:t>
            </a:r>
            <a:r>
              <a:rPr lang="en-AU" dirty="0" smtClean="0"/>
              <a:t>research</a:t>
            </a:r>
          </a:p>
          <a:p>
            <a:pPr lvl="1"/>
            <a:r>
              <a:rPr lang="en-AU" dirty="0" smtClean="0"/>
              <a:t>including </a:t>
            </a:r>
            <a:r>
              <a:rPr lang="en-AU" dirty="0"/>
              <a:t>informal approaches such as talking to customers or suppliers. </a:t>
            </a:r>
          </a:p>
        </p:txBody>
      </p:sp>
    </p:spTree>
    <p:extLst>
      <p:ext uri="{BB962C8B-B14F-4D97-AF65-F5344CB8AC3E}">
        <p14:creationId xmlns:p14="http://schemas.microsoft.com/office/powerpoint/2010/main" val="3449268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Stages in the marketing research process</a:t>
            </a:r>
            <a:endParaRPr lang="en-AU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6241232"/>
              </p:ext>
            </p:extLst>
          </p:nvPr>
        </p:nvGraphicFramePr>
        <p:xfrm>
          <a:off x="1423358" y="1825624"/>
          <a:ext cx="8755812" cy="4868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2277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Identifying the management decision problem (MDP)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reason research is needed</a:t>
            </a:r>
          </a:p>
          <a:p>
            <a:endParaRPr lang="en-AU" dirty="0" smtClean="0"/>
          </a:p>
          <a:p>
            <a:r>
              <a:rPr lang="en-AU" dirty="0" smtClean="0"/>
              <a:t>Defined in management terms</a:t>
            </a:r>
          </a:p>
          <a:p>
            <a:pPr lvl="1"/>
            <a:r>
              <a:rPr lang="en-AU" dirty="0" err="1" smtClean="0"/>
              <a:t>Eg</a:t>
            </a:r>
            <a:r>
              <a:rPr lang="en-AU" dirty="0" smtClean="0"/>
              <a:t> Should we change our brand slogan?</a:t>
            </a:r>
          </a:p>
          <a:p>
            <a:pPr lvl="1"/>
            <a:r>
              <a:rPr lang="en-AU" dirty="0" err="1" smtClean="0"/>
              <a:t>Eg</a:t>
            </a:r>
            <a:r>
              <a:rPr lang="en-AU" dirty="0" smtClean="0"/>
              <a:t> What price should we charge?</a:t>
            </a:r>
          </a:p>
          <a:p>
            <a:pPr lvl="1"/>
            <a:r>
              <a:rPr lang="en-AU" dirty="0" err="1" smtClean="0"/>
              <a:t>Eg</a:t>
            </a:r>
            <a:r>
              <a:rPr lang="en-AU" dirty="0" smtClean="0"/>
              <a:t> Is our advertising working?</a:t>
            </a:r>
          </a:p>
          <a:p>
            <a:pPr lvl="1"/>
            <a:endParaRPr lang="en-AU" dirty="0"/>
          </a:p>
          <a:p>
            <a:r>
              <a:rPr lang="en-AU" dirty="0" smtClean="0"/>
              <a:t>Critical stage of the MR process</a:t>
            </a:r>
          </a:p>
          <a:p>
            <a:pPr lvl="1"/>
            <a:r>
              <a:rPr lang="en-AU" dirty="0" smtClean="0"/>
              <a:t>Inadequate problem definition is the main reason for MR failures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8442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Common MDPs relate to: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Improving profitability through increasing sales and/or reducing costs</a:t>
            </a:r>
          </a:p>
          <a:p>
            <a:pPr lvl="0"/>
            <a:r>
              <a:rPr lang="en-AU" dirty="0"/>
              <a:t>Improving promotion effectiveness</a:t>
            </a:r>
          </a:p>
          <a:p>
            <a:pPr lvl="0"/>
            <a:r>
              <a:rPr lang="en-AU" dirty="0"/>
              <a:t>Developing new markets/segments</a:t>
            </a:r>
          </a:p>
          <a:p>
            <a:pPr lvl="0"/>
            <a:r>
              <a:rPr lang="en-AU" dirty="0"/>
              <a:t>Developing and pricing new service offerings</a:t>
            </a:r>
          </a:p>
          <a:p>
            <a:pPr lvl="0"/>
            <a:r>
              <a:rPr lang="en-AU" dirty="0"/>
              <a:t>Improving service standards</a:t>
            </a:r>
          </a:p>
          <a:p>
            <a:pPr lvl="0"/>
            <a:r>
              <a:rPr lang="en-AU" dirty="0"/>
              <a:t>Identifying market characteristics</a:t>
            </a:r>
          </a:p>
          <a:p>
            <a:pPr lvl="0"/>
            <a:r>
              <a:rPr lang="en-AU" dirty="0"/>
              <a:t>Understanding consumer behaviour</a:t>
            </a:r>
          </a:p>
          <a:p>
            <a:pPr lvl="0"/>
            <a:r>
              <a:rPr lang="en-AU" dirty="0"/>
              <a:t>Analysing competitors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25965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Formulating the marketing research question (MRQ)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1881"/>
            <a:ext cx="10515600" cy="4115081"/>
          </a:xfrm>
        </p:spPr>
        <p:txBody>
          <a:bodyPr/>
          <a:lstStyle/>
          <a:p>
            <a:r>
              <a:rPr lang="en-AU" altLang="en-US" dirty="0"/>
              <a:t>The MRQ is a broad and comprehensive description of the information required to make the management decision</a:t>
            </a:r>
          </a:p>
          <a:p>
            <a:endParaRPr lang="en-AU" altLang="en-US" dirty="0"/>
          </a:p>
          <a:p>
            <a:r>
              <a:rPr lang="en-AU" altLang="en-US" dirty="0"/>
              <a:t>The MRQ should:</a:t>
            </a:r>
          </a:p>
          <a:p>
            <a:pPr lvl="1"/>
            <a:r>
              <a:rPr lang="en-AU" altLang="en-US" u="sng" dirty="0"/>
              <a:t>Guide the researcher towards all information needed to address the management decision problem</a:t>
            </a:r>
          </a:p>
          <a:p>
            <a:pPr lvl="1"/>
            <a:r>
              <a:rPr lang="en-AU" altLang="en-US" dirty="0"/>
              <a:t>Assist the researcher in formulating the specific research objectives</a:t>
            </a:r>
          </a:p>
          <a:p>
            <a:pPr lvl="1"/>
            <a:r>
              <a:rPr lang="en-AU" altLang="en-US" dirty="0"/>
              <a:t>Suggest possible ways the data could be collected (the research design)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436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1282</Words>
  <Application>Microsoft Office PowerPoint</Application>
  <PresentationFormat>Widescreen</PresentationFormat>
  <Paragraphs>177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Office Theme</vt:lpstr>
      <vt:lpstr>Tourism Marketing for small businesses</vt:lpstr>
      <vt:lpstr>Chapter learning aims</vt:lpstr>
      <vt:lpstr>Key terms</vt:lpstr>
      <vt:lpstr>The need for marketing research</vt:lpstr>
      <vt:lpstr>Marketing research defined</vt:lpstr>
      <vt:lpstr>Stages in the marketing research process</vt:lpstr>
      <vt:lpstr>Identifying the management decision problem (MDP)</vt:lpstr>
      <vt:lpstr>Common MDPs relate to:</vt:lpstr>
      <vt:lpstr>Formulating the marketing research question (MRQ)</vt:lpstr>
      <vt:lpstr>Relationship between MDP and MRQ</vt:lpstr>
      <vt:lpstr>Relationship between MDP, MRQ and research objectives</vt:lpstr>
      <vt:lpstr>Critical point</vt:lpstr>
      <vt:lpstr>Ethics</vt:lpstr>
      <vt:lpstr>Research design</vt:lpstr>
      <vt:lpstr>There is nothing so practical as good theory</vt:lpstr>
      <vt:lpstr>Mixed methods</vt:lpstr>
      <vt:lpstr>Characteristics of qualitative and quantitative research methods</vt:lpstr>
      <vt:lpstr>PowerPoint Presentation</vt:lpstr>
      <vt:lpstr>Limitations</vt:lpstr>
      <vt:lpstr>Discussion questions</vt:lpstr>
    </vt:vector>
  </TitlesOfParts>
  <Company>Queensland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Pike</dc:creator>
  <cp:lastModifiedBy>Steven Pike</cp:lastModifiedBy>
  <cp:revision>9</cp:revision>
  <dcterms:created xsi:type="dcterms:W3CDTF">2017-12-15T04:22:03Z</dcterms:created>
  <dcterms:modified xsi:type="dcterms:W3CDTF">2018-01-02T03:51:51Z</dcterms:modified>
</cp:coreProperties>
</file>